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Lst>
  <p:notesMasterIdLst>
    <p:notesMasterId r:id="rId98"/>
  </p:notesMasterIdLst>
  <p:sldIdLst>
    <p:sldId id="256" r:id="rId7"/>
    <p:sldId id="556" r:id="rId8"/>
    <p:sldId id="677" r:id="rId9"/>
    <p:sldId id="607" r:id="rId10"/>
    <p:sldId id="608" r:id="rId11"/>
    <p:sldId id="609" r:id="rId12"/>
    <p:sldId id="610" r:id="rId13"/>
    <p:sldId id="611" r:id="rId14"/>
    <p:sldId id="612" r:id="rId15"/>
    <p:sldId id="613" r:id="rId16"/>
    <p:sldId id="614" r:id="rId17"/>
    <p:sldId id="615" r:id="rId18"/>
    <p:sldId id="616" r:id="rId19"/>
    <p:sldId id="617" r:id="rId20"/>
    <p:sldId id="688" r:id="rId21"/>
    <p:sldId id="695" r:id="rId22"/>
    <p:sldId id="701" r:id="rId23"/>
    <p:sldId id="618" r:id="rId24"/>
    <p:sldId id="619" r:id="rId25"/>
    <p:sldId id="620" r:id="rId26"/>
    <p:sldId id="621" r:id="rId27"/>
    <p:sldId id="622" r:id="rId28"/>
    <p:sldId id="623" r:id="rId29"/>
    <p:sldId id="624" r:id="rId30"/>
    <p:sldId id="625" r:id="rId31"/>
    <p:sldId id="626" r:id="rId32"/>
    <p:sldId id="627" r:id="rId33"/>
    <p:sldId id="628" r:id="rId34"/>
    <p:sldId id="629" r:id="rId35"/>
    <p:sldId id="630" r:id="rId36"/>
    <p:sldId id="631" r:id="rId37"/>
    <p:sldId id="632" r:id="rId38"/>
    <p:sldId id="633" r:id="rId39"/>
    <p:sldId id="634" r:id="rId40"/>
    <p:sldId id="635" r:id="rId41"/>
    <p:sldId id="636" r:id="rId42"/>
    <p:sldId id="696" r:id="rId43"/>
    <p:sldId id="697" r:id="rId44"/>
    <p:sldId id="698" r:id="rId45"/>
    <p:sldId id="699" r:id="rId46"/>
    <p:sldId id="700" r:id="rId47"/>
    <p:sldId id="637" r:id="rId48"/>
    <p:sldId id="638" r:id="rId49"/>
    <p:sldId id="683" r:id="rId50"/>
    <p:sldId id="640" r:id="rId51"/>
    <p:sldId id="641" r:id="rId52"/>
    <p:sldId id="678" r:id="rId53"/>
    <p:sldId id="643" r:id="rId54"/>
    <p:sldId id="644" r:id="rId55"/>
    <p:sldId id="645" r:id="rId56"/>
    <p:sldId id="646" r:id="rId57"/>
    <p:sldId id="647" r:id="rId58"/>
    <p:sldId id="679" r:id="rId59"/>
    <p:sldId id="649" r:id="rId60"/>
    <p:sldId id="650" r:id="rId61"/>
    <p:sldId id="651" r:id="rId62"/>
    <p:sldId id="652" r:id="rId63"/>
    <p:sldId id="653" r:id="rId64"/>
    <p:sldId id="684" r:id="rId65"/>
    <p:sldId id="685" r:id="rId66"/>
    <p:sldId id="686" r:id="rId67"/>
    <p:sldId id="657" r:id="rId68"/>
    <p:sldId id="658" r:id="rId69"/>
    <p:sldId id="680" r:id="rId70"/>
    <p:sldId id="660" r:id="rId71"/>
    <p:sldId id="661" r:id="rId72"/>
    <p:sldId id="662" r:id="rId73"/>
    <p:sldId id="687" r:id="rId74"/>
    <p:sldId id="664" r:id="rId75"/>
    <p:sldId id="665" r:id="rId76"/>
    <p:sldId id="666" r:id="rId77"/>
    <p:sldId id="667" r:id="rId78"/>
    <p:sldId id="668" r:id="rId79"/>
    <p:sldId id="681" r:id="rId80"/>
    <p:sldId id="670" r:id="rId81"/>
    <p:sldId id="671" r:id="rId82"/>
    <p:sldId id="672" r:id="rId83"/>
    <p:sldId id="673" r:id="rId84"/>
    <p:sldId id="689" r:id="rId85"/>
    <p:sldId id="690" r:id="rId86"/>
    <p:sldId id="691" r:id="rId87"/>
    <p:sldId id="692" r:id="rId88"/>
    <p:sldId id="693" r:id="rId89"/>
    <p:sldId id="694" r:id="rId90"/>
    <p:sldId id="682" r:id="rId91"/>
    <p:sldId id="675" r:id="rId92"/>
    <p:sldId id="676" r:id="rId93"/>
    <p:sldId id="604" r:id="rId94"/>
    <p:sldId id="605" r:id="rId95"/>
    <p:sldId id="495" r:id="rId96"/>
    <p:sldId id="454" r:id="rId9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612"/>
            <p14:sldId id="613"/>
            <p14:sldId id="614"/>
            <p14:sldId id="615"/>
            <p14:sldId id="616"/>
            <p14:sldId id="617"/>
            <p14:sldId id="688"/>
            <p14:sldId id="695"/>
            <p14:sldId id="701"/>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658"/>
            <p14:sldId id="680"/>
            <p14:sldId id="660"/>
            <p14:sldId id="661"/>
            <p14:sldId id="662"/>
            <p14:sldId id="687"/>
            <p14:sldId id="664"/>
            <p14:sldId id="665"/>
            <p14:sldId id="666"/>
            <p14:sldId id="667"/>
            <p14:sldId id="668"/>
            <p14:sldId id="681"/>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3295" autoAdjust="0"/>
  </p:normalViewPr>
  <p:slideViewPr>
    <p:cSldViewPr snapToGrid="0">
      <p:cViewPr varScale="1">
        <p:scale>
          <a:sx n="66" d="100"/>
          <a:sy n="66" d="100"/>
        </p:scale>
        <p:origin x="1008" y="5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00483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44</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57</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64</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65</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66</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85</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849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emf"/><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package" Target="../embeddings/Microsoft_Visio_Drawing11111.vsdx"/></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package" Target="../embeddings/Microsoft_Visio_Drawing22222.vsdx"/></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4.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5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image" Target="../media/image59.emf"/><Relationship Id="rId4" Type="http://schemas.openxmlformats.org/officeDocument/2006/relationships/image" Target="../media/image58.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17" y="611733"/>
            <a:ext cx="5209041" cy="3673807"/>
          </a:xfrm>
          <a:prstGeom prst="rect">
            <a:avLst/>
          </a:prstGeom>
        </p:spPr>
      </p:pic>
      <p:sp>
        <p:nvSpPr>
          <p:cNvPr id="6" name="Pentagon 5"/>
          <p:cNvSpPr/>
          <p:nvPr/>
        </p:nvSpPr>
        <p:spPr bwMode="auto">
          <a:xfrm>
            <a:off x="2698591" y="5679074"/>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the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228431" y="4377385"/>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latin typeface="Segoe UI Light" pitchFamily="34" charset="0"/>
              </a:rPr>
              <a:t>Protect Sensitive Data</a:t>
            </a:r>
            <a:endParaRPr lang="en-US" sz="2000" kern="0" dirty="0">
              <a:latin typeface="Segoe UI Light" pitchFamily="34" charset="0"/>
            </a:endParaRPr>
          </a:p>
        </p:txBody>
      </p:sp>
    </p:spTree>
    <p:extLst>
      <p:ext uri="{BB962C8B-B14F-4D97-AF65-F5344CB8AC3E}">
        <p14:creationId xmlns:p14="http://schemas.microsoft.com/office/powerpoint/2010/main" val="19646871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a:t>
            </a:r>
            <a:r>
              <a:rPr lang="en-US" sz="2400" dirty="0"/>
              <a:t>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xmlns="" val="20000"/>
                    </a:ext>
                  </a:extLst>
                </a:gridCol>
                <a:gridCol w="1674812">
                  <a:extLst>
                    <a:ext uri="{9D8B030D-6E8A-4147-A177-3AD203B41FA5}">
                      <a16:colId xmlns:a16="http://schemas.microsoft.com/office/drawing/2014/main" xmlns="" val="20001"/>
                    </a:ext>
                  </a:extLst>
                </a:gridCol>
                <a:gridCol w="2071688">
                  <a:extLst>
                    <a:ext uri="{9D8B030D-6E8A-4147-A177-3AD203B41FA5}">
                      <a16:colId xmlns:a16="http://schemas.microsoft.com/office/drawing/2014/main" xmlns="" val="20002"/>
                    </a:ext>
                  </a:extLst>
                </a:gridCol>
                <a:gridCol w="1016000">
                  <a:extLst>
                    <a:ext uri="{9D8B030D-6E8A-4147-A177-3AD203B41FA5}">
                      <a16:colId xmlns:a16="http://schemas.microsoft.com/office/drawing/2014/main" xmlns="" val="20003"/>
                    </a:ext>
                  </a:extLst>
                </a:gridCol>
                <a:gridCol w="1841500">
                  <a:extLst>
                    <a:ext uri="{9D8B030D-6E8A-4147-A177-3AD203B41FA5}">
                      <a16:colId xmlns:a16="http://schemas.microsoft.com/office/drawing/2014/main" xmlns="" val="20004"/>
                    </a:ext>
                  </a:extLst>
                </a:gridCol>
                <a:gridCol w="830658">
                  <a:extLst>
                    <a:ext uri="{9D8B030D-6E8A-4147-A177-3AD203B41FA5}">
                      <a16:colId xmlns:a16="http://schemas.microsoft.com/office/drawing/2014/main" xmlns="" val="20005"/>
                    </a:ext>
                  </a:extLst>
                </a:gridCol>
                <a:gridCol w="960042">
                  <a:extLst>
                    <a:ext uri="{9D8B030D-6E8A-4147-A177-3AD203B41FA5}">
                      <a16:colId xmlns:a16="http://schemas.microsoft.com/office/drawing/2014/main" xmlns="" val="20006"/>
                    </a:ext>
                  </a:extLst>
                </a:gridCol>
                <a:gridCol w="1917699">
                  <a:extLst>
                    <a:ext uri="{9D8B030D-6E8A-4147-A177-3AD203B41FA5}">
                      <a16:colId xmlns:a16="http://schemas.microsoft.com/office/drawing/2014/main" xmlns=""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xmlns=""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xmlns=""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xmlns=""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xmlns=""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xmlns=""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252000" lvl="1" indent="0" defTabSz="914325">
              <a:spcBef>
                <a:spcPts val="1200"/>
              </a:spcBef>
              <a:buNone/>
            </a:pPr>
            <a:r>
              <a:rPr lang="en-US" sz="4000" spc="-51" dirty="0">
                <a:solidFill>
                  <a:schemeClr val="bg2"/>
                </a:solidFill>
                <a:latin typeface="+mj-lt"/>
              </a:rPr>
              <a:t>Backups in Azure Storage and geo-replicated </a:t>
            </a:r>
          </a:p>
          <a:p>
            <a:pPr marL="252000" lvl="1" indent="0" defTabSz="914325">
              <a:spcBef>
                <a:spcPts val="1200"/>
              </a:spcBef>
              <a:buNone/>
            </a:pPr>
            <a:r>
              <a:rPr lang="en-US" sz="4000" spc="-51" dirty="0">
                <a:solidFill>
                  <a:schemeClr val="bg2"/>
                </a:solidFill>
                <a:latin typeface="+mj-lt"/>
              </a:rPr>
              <a:t>Creates a side-by-side copy, non-disruptive</a:t>
            </a:r>
          </a:p>
          <a:p>
            <a:pPr marL="252000" lvl="1" indent="0" defTabSz="914325">
              <a:spcBef>
                <a:spcPts val="1200"/>
              </a:spcBef>
              <a:buNone/>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
        <p:nvSpPr>
          <p:cNvPr id="2" name="Rectangle 1"/>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199144"/>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252000" lvl="1" indent="0" defTabSz="914325">
              <a:spcBef>
                <a:spcPts val="1200"/>
              </a:spcBef>
              <a:buNone/>
            </a:pPr>
            <a:r>
              <a:rPr lang="en-US" sz="4000" spc="-51" dirty="0">
                <a:solidFill>
                  <a:schemeClr val="bg2"/>
                </a:solidFill>
                <a:latin typeface="+mj-lt"/>
              </a:rPr>
              <a:t>Built on geo-redundant Azure Storage</a:t>
            </a:r>
          </a:p>
          <a:p>
            <a:pPr marL="252000" lvl="1" indent="0" defTabSz="914325">
              <a:spcBef>
                <a:spcPts val="1200"/>
              </a:spcBef>
              <a:buNone/>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
        <p:nvSpPr>
          <p:cNvPr id="5" name="Rectangle 4"/>
          <p:cNvSpPr/>
          <p:nvPr/>
        </p:nvSpPr>
        <p:spPr>
          <a:xfrm>
            <a:off x="0" y="229045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991786"/>
            <a:ext cx="12192000" cy="861133"/>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852920"/>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2"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smtClean="0">
                <a:solidFill>
                  <a:schemeClr val="bg2"/>
                </a:solidFill>
                <a:latin typeface="+mj-lt"/>
              </a:rPr>
              <a:t>Opt-in for Standard &amp; Premium databases</a:t>
            </a:r>
          </a:p>
          <a:p>
            <a:pPr marL="252000" lvl="1" indent="0" defTabSz="914325">
              <a:spcBef>
                <a:spcPts val="1200"/>
              </a:spcBef>
              <a:buNone/>
            </a:pPr>
            <a:r>
              <a:rPr lang="en-US" sz="4000" spc="-51" dirty="0" smtClean="0">
                <a:solidFill>
                  <a:schemeClr val="bg2"/>
                </a:solidFill>
                <a:latin typeface="+mj-lt"/>
              </a:rPr>
              <a:t>Creates </a:t>
            </a:r>
            <a:r>
              <a:rPr lang="en-US" sz="4000" spc="-51" dirty="0">
                <a:solidFill>
                  <a:schemeClr val="bg2"/>
                </a:solidFill>
                <a:latin typeface="+mj-lt"/>
              </a:rPr>
              <a:t>a stand-by secondary</a:t>
            </a:r>
          </a:p>
          <a:p>
            <a:pPr marL="252000" lvl="1" indent="0" defTabSz="914325">
              <a:spcBef>
                <a:spcPts val="1200"/>
              </a:spcBef>
              <a:buNone/>
            </a:pPr>
            <a:r>
              <a:rPr lang="en-US" sz="4000" spc="-51" dirty="0">
                <a:solidFill>
                  <a:schemeClr val="bg2"/>
                </a:solidFill>
                <a:latin typeface="+mj-lt"/>
              </a:rPr>
              <a:t>Replicate to pre-paired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Opt-in via REST API, PowerShell or Azure Portal </a:t>
            </a:r>
          </a:p>
          <a:p>
            <a:pPr marL="252000" lvl="1" indent="0" defTabSz="914325">
              <a:spcBef>
                <a:spcPts val="1200"/>
              </a:spcBef>
              <a:buNone/>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Self-service activation in Premium </a:t>
            </a:r>
          </a:p>
          <a:p>
            <a:pPr marL="252000" lvl="1" indent="0" defTabSz="914325">
              <a:spcBef>
                <a:spcPts val="1200"/>
              </a:spcBef>
              <a:buNone/>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252000" lvl="1" indent="0" defTabSz="914325">
              <a:spcBef>
                <a:spcPts val="1200"/>
              </a:spcBef>
              <a:buNone/>
            </a:pPr>
            <a:r>
              <a:rPr lang="en-US" sz="4000" spc="-51" dirty="0">
                <a:solidFill>
                  <a:schemeClr val="bg2"/>
                </a:solidFill>
                <a:latin typeface="+mj-lt"/>
              </a:rPr>
              <a:t>Replicate to any Azure region</a:t>
            </a:r>
          </a:p>
          <a:p>
            <a:pPr marL="252000" lvl="1" indent="0" defTabSz="914325">
              <a:spcBef>
                <a:spcPts val="1200"/>
              </a:spcBef>
              <a:buNone/>
            </a:pPr>
            <a:r>
              <a:rPr lang="en-US" sz="4000" spc="-51" dirty="0">
                <a:solidFill>
                  <a:schemeClr val="bg2"/>
                </a:solidFill>
                <a:latin typeface="+mj-lt"/>
              </a:rPr>
              <a:t>Automatic data replication, asynchronous</a:t>
            </a:r>
          </a:p>
          <a:p>
            <a:pPr marL="252000" lvl="1" indent="0" defTabSz="914325">
              <a:spcBef>
                <a:spcPts val="1200"/>
              </a:spcBef>
              <a:buNone/>
            </a:pPr>
            <a:r>
              <a:rPr lang="en-US" sz="4000" spc="-51" dirty="0">
                <a:solidFill>
                  <a:schemeClr val="bg2"/>
                </a:solidFill>
                <a:latin typeface="+mj-lt"/>
              </a:rPr>
              <a:t>REST API, PowerShell or Azure Portal </a:t>
            </a:r>
          </a:p>
          <a:p>
            <a:pPr marL="252000" lvl="1" indent="0" defTabSz="914325">
              <a:spcBef>
                <a:spcPts val="1200"/>
              </a:spcBef>
              <a:buNone/>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
        <p:nvSpPr>
          <p:cNvPr id="5" name="Rectangle 4"/>
          <p:cNvSpPr/>
          <p:nvPr/>
        </p:nvSpPr>
        <p:spPr>
          <a:xfrm>
            <a:off x="0" y="1393801"/>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497809"/>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199145"/>
            <a:ext cx="12192000" cy="594798"/>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0" nodeType="withEffect">
                                  <p:stCondLst>
                                    <p:cond delay="0"/>
                                  </p:stCondLst>
                                  <p:childTnLst>
                                    <p:animEffect transition="out" filter="fade">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xit" presetSubtype="0" fill="hold" grpId="0"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11"/>
                                        </p:tgtEl>
                                      </p:cBhvr>
                                    </p:animEffect>
                                    <p:set>
                                      <p:cBhvr>
                                        <p:cTn id="56" dur="1" fill="hold">
                                          <p:stCondLst>
                                            <p:cond delay="499"/>
                                          </p:stCondLst>
                                        </p:cTn>
                                        <p:tgtEl>
                                          <p:spTgt spid="11"/>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000" spc="-51" dirty="0">
                <a:solidFill>
                  <a:schemeClr val="bg2"/>
                </a:solidFill>
                <a:latin typeface="+mj-lt"/>
              </a:rPr>
              <a:t>Configurable to track &amp; log database activity</a:t>
            </a:r>
          </a:p>
          <a:p>
            <a:pPr marL="252000" lvl="1" indent="0" defTabSz="914325">
              <a:spcBef>
                <a:spcPts val="1200"/>
              </a:spcBef>
              <a:buNone/>
            </a:pPr>
            <a:r>
              <a:rPr lang="en-US" sz="4000" spc="-51" dirty="0">
                <a:solidFill>
                  <a:schemeClr val="bg2"/>
                </a:solidFill>
                <a:latin typeface="+mj-lt"/>
              </a:rPr>
              <a:t>Dashboard views in the portal for at-a-glance insights</a:t>
            </a:r>
          </a:p>
          <a:p>
            <a:pPr marL="252000" lvl="1" indent="0" defTabSz="914325">
              <a:spcBef>
                <a:spcPts val="1200"/>
              </a:spcBef>
              <a:buNone/>
            </a:pPr>
            <a:r>
              <a:rPr lang="en-US" sz="4000" spc="-51" dirty="0">
                <a:solidFill>
                  <a:schemeClr val="bg2"/>
                </a:solidFill>
                <a:latin typeface="+mj-lt"/>
              </a:rPr>
              <a:t>Pre-defined Power View reports for deep visual analysis on Audit log data</a:t>
            </a:r>
          </a:p>
          <a:p>
            <a:pPr marL="252000" lvl="1" indent="0" defTabSz="914325">
              <a:spcBef>
                <a:spcPts val="1200"/>
              </a:spcBef>
              <a:buNone/>
            </a:pPr>
            <a:r>
              <a:rPr lang="en-US" sz="4000" spc="-51" dirty="0">
                <a:solidFill>
                  <a:schemeClr val="bg2"/>
                </a:solidFill>
                <a:latin typeface="+mj-lt"/>
              </a:rPr>
              <a:t>Audit logs reside in your Azure Storage account</a:t>
            </a:r>
          </a:p>
          <a:p>
            <a:pPr marL="252000" lvl="1" indent="0" defTabSz="914325">
              <a:spcBef>
                <a:spcPts val="1200"/>
              </a:spcBef>
              <a:buNone/>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
        <p:nvSpPr>
          <p:cNvPr id="5" name="Rectangle 4"/>
          <p:cNvSpPr/>
          <p:nvPr/>
        </p:nvSpPr>
        <p:spPr>
          <a:xfrm>
            <a:off x="0" y="1393801"/>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2095137"/>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796473"/>
            <a:ext cx="12192000" cy="1260622"/>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4057095"/>
            <a:ext cx="12192000" cy="736848"/>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793943"/>
            <a:ext cx="12192000" cy="701336"/>
          </a:xfrm>
          <a:prstGeom prst="rect">
            <a:avLst/>
          </a:prstGeom>
          <a:solidFill>
            <a:schemeClr val="accent1">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xit" presetSubtype="0" fill="hold" grpId="0"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par>
                                <p:cTn id="40" presetID="10" presetClass="exit" presetSubtype="0" fill="hold" grpId="2"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8" grpId="2" animBg="1"/>
      <p:bldP spid="10" grpId="0" animBg="1"/>
      <p:bldP spid="10" grpId="1" animBg="1"/>
      <p:bldP spid="10" grpId="2" animBg="1"/>
      <p:bldP spid="12" grpId="0" animBg="1"/>
      <p:bldP spid="12" grpId="1" animBg="1"/>
      <p:bldP spid="12" grpId="2"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a:t>Common Language Runtime (CLR)</a:t>
            </a:r>
          </a:p>
          <a:p>
            <a:pPr marL="823500" lvl="1" indent="-571500" defTabSz="914325">
              <a:spcBef>
                <a:spcPts val="1200"/>
              </a:spcBef>
            </a:pPr>
            <a:r>
              <a:rPr lang="en-US" sz="3600" dirty="0"/>
              <a:t>SQL 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404040"/>
                    </a:gs>
                    <a:gs pos="100000">
                      <a:srgbClr val="404040"/>
                    </a:gs>
                  </a:gsLst>
                  <a:lin ang="5400000" scaled="0"/>
                </a:gra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961" dirty="0">
                <a:solidFill>
                  <a:srgbClr val="404040"/>
                </a:solidFill>
              </a:rPr>
              <a:t>Elastic databases, Elastic database pools</a:t>
            </a:r>
          </a:p>
          <a:p>
            <a:pPr>
              <a:lnSpc>
                <a:spcPct val="100000"/>
              </a:lnSpc>
            </a:pPr>
            <a:r>
              <a:rPr lang="en-US" sz="1961" dirty="0">
                <a:solidFill>
                  <a:srgbClr val="404040"/>
                </a:solidFill>
              </a:rPr>
              <a:t>Pooled resources leveraged by many databases</a:t>
            </a:r>
            <a:endParaRPr lang="en-US" sz="1961" dirty="0">
              <a:solidFill>
                <a:srgbClr val="00B050"/>
              </a:solidFill>
            </a:endParaRPr>
          </a:p>
          <a:p>
            <a:pPr>
              <a:lnSpc>
                <a:spcPct val="100000"/>
              </a:lnSpc>
            </a:pPr>
            <a:r>
              <a:rPr lang="en-US" sz="1961" b="1" dirty="0">
                <a:solidFill>
                  <a:srgbClr val="00B050"/>
                </a:solidFill>
              </a:rPr>
              <a:t>Standard</a:t>
            </a:r>
            <a:r>
              <a:rPr lang="en-US" sz="1961" dirty="0">
                <a:solidFill>
                  <a:srgbClr val="404040"/>
                </a:solidFill>
              </a:rPr>
              <a:t> elastic pool provides 200-1200* eDTUs for up to 100* databases</a:t>
            </a:r>
          </a:p>
          <a:p>
            <a:pPr>
              <a:lnSpc>
                <a:spcPct val="100000"/>
              </a:lnSpc>
            </a:pPr>
            <a:r>
              <a:rPr lang="en-US" sz="1961" b="1" dirty="0">
                <a:solidFill>
                  <a:srgbClr val="00B050"/>
                </a:solidFill>
              </a:rPr>
              <a:t>Elastic Standard </a:t>
            </a:r>
            <a:r>
              <a:rPr lang="en-US" sz="1961" dirty="0">
                <a:solidFill>
                  <a:srgbClr val="404040"/>
                </a:solidFill>
              </a:rPr>
              <a:t>databases can burst up to 100 eDTUs (S3 level)</a:t>
            </a:r>
          </a:p>
          <a:p>
            <a:pPr>
              <a:lnSpc>
                <a:spcPct val="100000"/>
              </a:lnSpc>
            </a:pPr>
            <a:r>
              <a:rPr lang="en-US" sz="1961" dirty="0">
                <a:gradFill>
                  <a:gsLst>
                    <a:gs pos="1250">
                      <a:srgbClr val="404040"/>
                    </a:gs>
                    <a:gs pos="100000">
                      <a:srgbClr val="404040"/>
                    </a:gs>
                  </a:gsLst>
                  <a:lin ang="5400000" scaled="0"/>
                </a:gradFill>
              </a:rPr>
              <a:t>Create/configure pool via portal, PowerShell, REST APIs </a:t>
            </a:r>
          </a:p>
          <a:p>
            <a:pPr>
              <a:lnSpc>
                <a:spcPct val="100000"/>
              </a:lnSpc>
            </a:pPr>
            <a:r>
              <a:rPr lang="en-US" sz="1961" dirty="0">
                <a:gradFill>
                  <a:gsLst>
                    <a:gs pos="1250">
                      <a:srgbClr val="404040"/>
                    </a:gs>
                    <a:gs pos="100000">
                      <a:srgbClr val="404040"/>
                    </a:gs>
                  </a:gsLst>
                  <a:lin ang="5400000" scaled="0"/>
                </a:gradFill>
              </a:rPr>
              <a:t>Move databases in/out using portal, PowerShell, REST APIs, T-SQL</a:t>
            </a:r>
          </a:p>
          <a:p>
            <a:pPr>
              <a:lnSpc>
                <a:spcPct val="100000"/>
              </a:lnSpc>
            </a:pPr>
            <a:r>
              <a:rPr lang="en-US" sz="1961" dirty="0">
                <a:gradFill>
                  <a:gsLst>
                    <a:gs pos="1250">
                      <a:srgbClr val="404040"/>
                    </a:gs>
                    <a:gs pos="100000">
                      <a:srgbClr val="404040"/>
                    </a:gs>
                  </a:gsLst>
                  <a:lin ang="5400000" scaled="0"/>
                </a:gradFill>
              </a:rPr>
              <a:t>Databases remain online throughout</a:t>
            </a:r>
          </a:p>
          <a:p>
            <a:pPr>
              <a:lnSpc>
                <a:spcPct val="100000"/>
              </a:lnSpc>
            </a:pPr>
            <a:r>
              <a:rPr lang="en-US" sz="1961" dirty="0">
                <a:gradFill>
                  <a:gsLst>
                    <a:gs pos="1250">
                      <a:srgbClr val="404040"/>
                    </a:gs>
                    <a:gs pos="100000">
                      <a:srgbClr val="404040"/>
                    </a:gs>
                  </a:gsLst>
                  <a:lin ang="5400000" scaled="0"/>
                </a:gradFill>
              </a:rPr>
              <a:t>Monitoring and alerting is available on both pool and databases</a:t>
            </a:r>
            <a:r>
              <a:rPr lang="en-US" sz="1961" dirty="0">
                <a:solidFill>
                  <a:srgbClr val="404040"/>
                </a:solidFill>
              </a:rPr>
              <a:t>  </a:t>
            </a:r>
            <a:endParaRPr lang="en-US" sz="1961" dirty="0">
              <a:gradFill>
                <a:gsLst>
                  <a:gs pos="1250">
                    <a:srgbClr val="404040"/>
                  </a:gs>
                  <a:gs pos="100000">
                    <a:srgbClr val="404040"/>
                  </a:gs>
                </a:gsLst>
                <a:lin ang="5400000" scaled="0"/>
              </a:gradFill>
            </a:endParaRP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rgbClr val="FFFFFF">
                    <a:lumMod val="95000"/>
                  </a:srgbClr>
                </a:solidFill>
              </a:rPr>
              <a:t>Elastic </a:t>
            </a:r>
            <a:br>
              <a:rPr lang="en-US" sz="3921" dirty="0">
                <a:solidFill>
                  <a:srgbClr val="FFFFFF">
                    <a:lumMod val="95000"/>
                  </a:srgbClr>
                </a:solidFill>
              </a:rPr>
            </a:br>
            <a:r>
              <a:rPr lang="en-US" sz="3921" dirty="0">
                <a:solidFill>
                  <a:srgbClr val="FFFFFF">
                    <a:lumMod val="95000"/>
                  </a:srgbClr>
                </a:solidFill>
              </a:rPr>
              <a:t>Database Jobs</a:t>
            </a:r>
            <a:endParaRPr lang="en-US" sz="3921" spc="-100" dirty="0">
              <a:ln w="3175">
                <a:noFill/>
              </a:ln>
              <a:solidFill>
                <a:srgbClr val="FFFFFF">
                  <a:lumMod val="95000"/>
                </a:srgbClr>
              </a:solidFill>
              <a:latin typeface="Segoe UI Light"/>
              <a:cs typeface="Segoe UI" pitchFamily="34" charset="0"/>
            </a:endParaRPr>
          </a:p>
        </p:txBody>
      </p:sp>
      <p:sp>
        <p:nvSpPr>
          <p:cNvPr id="4" name="Rectangle 3"/>
          <p:cNvSpPr/>
          <p:nvPr/>
        </p:nvSpPr>
        <p:spPr>
          <a:xfrm>
            <a:off x="4541838" y="962548"/>
            <a:ext cx="6096000" cy="3393237"/>
          </a:xfrm>
          <a:prstGeom prst="rect">
            <a:avLst/>
          </a:prstGeom>
        </p:spPr>
        <p:txBody>
          <a:bodyPr>
            <a:spAutoFit/>
          </a:bodyPr>
          <a:lstStyle/>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Apply changes or administrative operations to many databases </a:t>
            </a:r>
          </a:p>
          <a:p>
            <a:pPr marL="285750" indent="-285750">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Use familiar T-SQL scripts to define jobs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Built-in automatic retries in case of transient failures</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Tightly integrated with elastic pools in the new Azure Portal</a:t>
            </a:r>
          </a:p>
          <a:p>
            <a:pPr marL="285750" indent="-285750">
              <a:spcBef>
                <a:spcPts val="882"/>
              </a:spcBef>
              <a:buFont typeface="Arial" panose="020B0604020202020204" pitchFamily="34" charset="0"/>
              <a:buChar char="•"/>
            </a:pPr>
            <a:r>
              <a:rPr lang="en-US" sz="2400" dirty="0">
                <a:solidFill>
                  <a:srgbClr val="343434"/>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4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solidFill>
                  <a:srgbClr val="0088EE"/>
                </a:solidFill>
              </a:rPr>
              <a:t>Elastic Scale across thousands of databases via custom </a:t>
            </a:r>
            <a:r>
              <a:rPr lang="en-US" sz="4000" dirty="0" err="1" smtClean="0">
                <a:solidFill>
                  <a:srgbClr val="0088EE"/>
                </a:solidFill>
              </a:rPr>
              <a:t>sharding</a:t>
            </a:r>
            <a:endParaRPr lang="en-US" sz="4000" dirty="0">
              <a:solidFill>
                <a:srgbClr val="0088EE"/>
              </a:solidFill>
            </a:endParaRPr>
          </a:p>
          <a:p>
            <a:pPr marL="252000" algn="l">
              <a:spcBef>
                <a:spcPts val="1200"/>
              </a:spcBef>
            </a:pPr>
            <a:r>
              <a:rPr lang="en-US" sz="4000" dirty="0" smtClean="0">
                <a:solidFill>
                  <a:srgbClr val="0088EE"/>
                </a:solidFill>
              </a:rPr>
              <a:t>Scale </a:t>
            </a:r>
            <a:r>
              <a:rPr lang="en-US" sz="4000" dirty="0">
                <a:solidFill>
                  <a:srgbClr val="0088EE"/>
                </a:solidFill>
              </a:rPr>
              <a:t>out via .</a:t>
            </a:r>
            <a:r>
              <a:rPr lang="en-US" sz="4000" dirty="0" smtClean="0">
                <a:solidFill>
                  <a:srgbClr val="0088EE"/>
                </a:solidFill>
              </a:rPr>
              <a:t>NET </a:t>
            </a:r>
            <a:r>
              <a:rPr lang="en-US" sz="4000" dirty="0">
                <a:solidFill>
                  <a:srgbClr val="0088EE"/>
                </a:solidFill>
              </a:rPr>
              <a:t>Client libraries </a:t>
            </a:r>
            <a:r>
              <a:rPr lang="en-US" sz="4000" dirty="0" smtClean="0">
                <a:solidFill>
                  <a:srgbClr val="0088EE"/>
                </a:solidFill>
              </a:rPr>
              <a:t>consumed </a:t>
            </a:r>
            <a:r>
              <a:rPr lang="en-US" sz="4000" dirty="0">
                <a:solidFill>
                  <a:srgbClr val="0088EE"/>
                </a:solidFill>
              </a:rPr>
              <a:t>by customer applications to support </a:t>
            </a:r>
            <a:r>
              <a:rPr lang="en-US" sz="4000" dirty="0" err="1">
                <a:solidFill>
                  <a:srgbClr val="0088EE"/>
                </a:solidFill>
              </a:rPr>
              <a:t>sharded</a:t>
            </a:r>
            <a:r>
              <a:rPr lang="en-US" sz="4000" dirty="0">
                <a:solidFill>
                  <a:srgbClr val="0088EE"/>
                </a:solidFill>
              </a:rPr>
              <a:t> database pattern</a:t>
            </a:r>
          </a:p>
          <a:p>
            <a:pPr marL="252000" algn="l">
              <a:spcBef>
                <a:spcPts val="1200"/>
              </a:spcBef>
            </a:pPr>
            <a:r>
              <a:rPr lang="en-US" sz="4000" dirty="0">
                <a:solidFill>
                  <a:srgbClr val="0088EE"/>
                </a:solidFill>
              </a:rPr>
              <a:t>Enables developer and manageability functions</a:t>
            </a:r>
          </a:p>
          <a:p>
            <a:pPr marL="252000" algn="l">
              <a:spcBef>
                <a:spcPts val="1200"/>
              </a:spcBef>
            </a:pPr>
            <a:r>
              <a:rPr lang="en-US" sz="4000" dirty="0">
                <a:solidFill>
                  <a:srgbClr val="0088EE"/>
                </a:solidFill>
              </a:rPr>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5">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5">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5">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5">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5">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5">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072"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solidFill>
                  <a:srgbClr val="0088EE"/>
                </a:solidFill>
              </a:rPr>
              <a:t>Run any SQL product on cloud VM </a:t>
            </a:r>
          </a:p>
          <a:p>
            <a:pPr marL="252000">
              <a:spcBef>
                <a:spcPts val="2400"/>
              </a:spcBef>
            </a:pPr>
            <a:r>
              <a:rPr lang="en-US" sz="3600" dirty="0">
                <a:solidFill>
                  <a:srgbClr val="0088EE"/>
                </a:solidFill>
              </a:rPr>
              <a:t>Support for SQL Server, Oracle, </a:t>
            </a:r>
            <a:r>
              <a:rPr lang="en-US" sz="3600" dirty="0" err="1">
                <a:solidFill>
                  <a:srgbClr val="0088EE"/>
                </a:solidFill>
              </a:rPr>
              <a:t>MySql</a:t>
            </a:r>
            <a:endParaRPr lang="en-US" sz="3600" dirty="0">
              <a:solidFill>
                <a:srgbClr val="0088EE"/>
              </a:solidFill>
            </a:endParaRPr>
          </a:p>
          <a:p>
            <a:pPr marL="252000">
              <a:spcBef>
                <a:spcPts val="2400"/>
              </a:spcBef>
            </a:pPr>
            <a:r>
              <a:rPr lang="en-US" sz="3600" dirty="0">
                <a:solidFill>
                  <a:srgbClr val="0088EE"/>
                </a:solidFill>
              </a:rPr>
              <a:t>Ready to go VM images available in Gallery</a:t>
            </a:r>
          </a:p>
          <a:p>
            <a:pPr marL="252000">
              <a:spcBef>
                <a:spcPts val="2400"/>
              </a:spcBef>
            </a:pPr>
            <a:r>
              <a:rPr lang="en-US" sz="3600" dirty="0">
                <a:solidFill>
                  <a:srgbClr val="0088EE"/>
                </a:solidFill>
              </a:rPr>
              <a:t>Persistent storage using attached disk in blob storage</a:t>
            </a:r>
          </a:p>
          <a:p>
            <a:pPr marL="252000">
              <a:spcBef>
                <a:spcPts val="2400"/>
              </a:spcBef>
            </a:pPr>
            <a:r>
              <a:rPr lang="en-US" sz="3600" dirty="0">
                <a:solidFill>
                  <a:srgbClr val="0088EE"/>
                </a:solidFill>
              </a:rPr>
              <a:t>Has all the benefits and powers of VMs combined with the full features of a SQL </a:t>
            </a:r>
            <a:r>
              <a:rPr lang="en-US" sz="3600" dirty="0" smtClean="0">
                <a:solidFill>
                  <a:srgbClr val="0088EE"/>
                </a:solidFill>
              </a:rPr>
              <a:t>Engine</a:t>
            </a:r>
            <a:endParaRPr lang="en-US" sz="3600" dirty="0">
              <a:solidFill>
                <a:srgbClr val="0088EE"/>
              </a:solidFill>
            </a:endParaRPr>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250" fill="hold"/>
                                        <p:tgtEl>
                                          <p:spTgt spid="4">
                                            <p:txEl>
                                              <p:pRg st="3" end="3"/>
                                            </p:txEl>
                                          </p:spTgt>
                                        </p:tgtEl>
                                        <p:attrNameLst>
                                          <p:attrName>style.color</p:attrName>
                                        </p:attrNameLst>
                                      </p:cBhvr>
                                      <p:to>
                                        <a:srgbClr val="0088EE"/>
                                      </p:to>
                                    </p:animClr>
                                  </p:childTnLst>
                                </p:cTn>
                              </p:par>
                              <p:par>
                                <p:cTn id="29" presetID="3" presetClass="emph" presetSubtype="2" fill="hold" nodeType="withEffect">
                                  <p:stCondLst>
                                    <p:cond delay="0"/>
                                  </p:stCondLst>
                                  <p:childTnLst>
                                    <p:animClr clrSpc="rgb" dir="cw">
                                      <p:cBhvr override="childStyle">
                                        <p:cTn id="30" dur="500" fill="hold"/>
                                        <p:tgtEl>
                                          <p:spTgt spid="4">
                                            <p:txEl>
                                              <p:pRg st="4" end="4"/>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(for </a:t>
            </a:r>
            <a:r>
              <a:rPr lang="en-US" sz="3200" dirty="0">
                <a:solidFill>
                  <a:schemeClr val="tx1"/>
                </a:solidFill>
              </a:rPr>
              <a:t>instance </a:t>
            </a:r>
            <a:r>
              <a:rPr lang="en-US" sz="3200" dirty="0" err="1">
                <a:solidFill>
                  <a:schemeClr val="tx1"/>
                </a:solidFill>
              </a:rPr>
              <a:t>FullText</a:t>
            </a:r>
            <a:r>
              <a:rPr lang="en-US" sz="3200" dirty="0">
                <a:solidFill>
                  <a:schemeClr val="tx1"/>
                </a:solidFill>
              </a:rPr>
              <a:t> Search)</a:t>
            </a: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xmlns="" val="20000"/>
                    </a:ext>
                  </a:extLst>
                </a:gridCol>
                <a:gridCol w="4637281">
                  <a:extLst>
                    <a:ext uri="{9D8B030D-6E8A-4147-A177-3AD203B41FA5}">
                      <a16:colId xmlns:a16="http://schemas.microsoft.com/office/drawing/2014/main" xmlns="" val="20001"/>
                    </a:ext>
                  </a:extLst>
                </a:gridCol>
                <a:gridCol w="4769478">
                  <a:extLst>
                    <a:ext uri="{9D8B030D-6E8A-4147-A177-3AD203B41FA5}">
                      <a16:colId xmlns:a16="http://schemas.microsoft.com/office/drawing/2014/main" xmlns=""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xmlns=""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xmlns="" val="20000"/>
                    </a:ext>
                  </a:extLst>
                </a:gridCol>
                <a:gridCol w="11658766">
                  <a:extLst>
                    <a:ext uri="{9D8B030D-6E8A-4147-A177-3AD203B41FA5}">
                      <a16:colId xmlns:a16="http://schemas.microsoft.com/office/drawing/2014/main" xmlns=""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Rich </a:t>
            </a:r>
            <a:r>
              <a:rPr lang="en-US" sz="3600" dirty="0">
                <a:solidFill>
                  <a:srgbClr val="CDEAFF"/>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CDEAFF"/>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CDEAFF"/>
                </a:solidFill>
                <a:latin typeface="Segoe UI Light" panose="020B0502040204020203" pitchFamily="34" charset="0"/>
                <a:cs typeface="Segoe UI Light" panose="020B0502040204020203" pitchFamily="34" charset="0"/>
              </a:rPr>
              <a:t>Scoring </a:t>
            </a:r>
            <a:r>
              <a:rPr lang="en-US" sz="3600" dirty="0">
                <a:solidFill>
                  <a:srgbClr val="CDEAFF"/>
                </a:solidFill>
                <a:latin typeface="Segoe UI Light" panose="020B0502040204020203" pitchFamily="34" charset="0"/>
                <a:cs typeface="Segoe UI Light" panose="020B0502040204020203" pitchFamily="34" charset="0"/>
              </a:rPr>
              <a:t>profiles to model search result </a:t>
            </a:r>
            <a:r>
              <a:rPr lang="en-US" sz="3600" dirty="0" smtClean="0">
                <a:solidFill>
                  <a:srgbClr val="CDEAFF"/>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CDEAFF"/>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CDEAFF"/>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3">
                                            <p:txEl>
                                              <p:pRg st="0" end="0"/>
                                            </p:txEl>
                                          </p:spTgt>
                                        </p:tgtEl>
                                        <p:attrNameLst>
                                          <p:attrName>style.color</p:attrName>
                                        </p:attrNameLst>
                                      </p:cBhvr>
                                      <p:to>
                                        <a:srgbClr val="C0E4FF"/>
                                      </p:to>
                                    </p:animClr>
                                  </p:childTnLst>
                                </p:cTn>
                              </p:par>
                              <p:par>
                                <p:cTn id="11" presetID="3" presetClass="emph" presetSubtype="2" fill="hold" nodeType="withEffect">
                                  <p:stCondLst>
                                    <p:cond delay="250"/>
                                  </p:stCondLst>
                                  <p:childTnLst>
                                    <p:animClr clrSpc="rgb" dir="cw">
                                      <p:cBhvr override="childStyle">
                                        <p:cTn id="12" dur="500" fill="hold"/>
                                        <p:tgtEl>
                                          <p:spTgt spid="3">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3">
                                            <p:txEl>
                                              <p:pRg st="1" end="1"/>
                                            </p:txEl>
                                          </p:spTgt>
                                        </p:tgtEl>
                                        <p:attrNameLst>
                                          <p:attrName>style.color</p:attrName>
                                        </p:attrNameLst>
                                      </p:cBhvr>
                                      <p:to>
                                        <a:srgbClr val="C0E4FF"/>
                                      </p:to>
                                    </p:animClr>
                                  </p:childTnLst>
                                </p:cTn>
                              </p:par>
                              <p:par>
                                <p:cTn id="17" presetID="3" presetClass="emph" presetSubtype="2" fill="hold" nodeType="withEffect">
                                  <p:stCondLst>
                                    <p:cond delay="250"/>
                                  </p:stCondLst>
                                  <p:childTnLst>
                                    <p:animClr clrSpc="rgb" dir="cw">
                                      <p:cBhvr override="childStyle">
                                        <p:cTn id="18" dur="500" fill="hold"/>
                                        <p:tgtEl>
                                          <p:spTgt spid="3">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3">
                                            <p:txEl>
                                              <p:pRg st="2" end="2"/>
                                            </p:txEl>
                                          </p:spTgt>
                                        </p:tgtEl>
                                        <p:attrNameLst>
                                          <p:attrName>style.color</p:attrName>
                                        </p:attrNameLst>
                                      </p:cBhvr>
                                      <p:to>
                                        <a:srgbClr val="C0E4FF"/>
                                      </p:to>
                                    </p:animClr>
                                  </p:childTnLst>
                                </p:cTn>
                              </p:par>
                              <p:par>
                                <p:cTn id="23" presetID="3" presetClass="emph" presetSubtype="2" fill="hold" nodeType="withEffect">
                                  <p:stCondLst>
                                    <p:cond delay="250"/>
                                  </p:stCondLst>
                                  <p:childTnLst>
                                    <p:animClr clrSpc="rgb" dir="cw">
                                      <p:cBhvr override="childStyle">
                                        <p:cTn id="24" dur="500" fill="hold"/>
                                        <p:tgtEl>
                                          <p:spTgt spid="3">
                                            <p:txEl>
                                              <p:pRg st="3" end="3"/>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xmlns="" val="20000"/>
                    </a:ext>
                  </a:extLst>
                </a:gridCol>
                <a:gridCol w="4067504">
                  <a:extLst>
                    <a:ext uri="{9D8B030D-6E8A-4147-A177-3AD203B41FA5}">
                      <a16:colId xmlns:a16="http://schemas.microsoft.com/office/drawing/2014/main" xmlns="" val="20001"/>
                    </a:ext>
                  </a:extLst>
                </a:gridCol>
                <a:gridCol w="4635062">
                  <a:extLst>
                    <a:ext uri="{9D8B030D-6E8A-4147-A177-3AD203B41FA5}">
                      <a16:colId xmlns:a16="http://schemas.microsoft.com/office/drawing/2014/main" xmlns=""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xmlns=""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Scales to petabytes of data</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Massively Parallel Processing</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Instant-on compute scales in seconds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Get started in minutes</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Integrated with Azure ML, </a:t>
            </a:r>
            <a:r>
              <a:rPr lang="en-US" dirty="0" err="1" smtClean="0">
                <a:gradFill>
                  <a:gsLst>
                    <a:gs pos="2917">
                      <a:srgbClr val="000000"/>
                    </a:gs>
                    <a:gs pos="30000">
                      <a:srgbClr val="000000"/>
                    </a:gs>
                  </a:gsLst>
                  <a:lin ang="5400000" scaled="0"/>
                </a:gradFill>
                <a:latin typeface="Segoe UI Light"/>
              </a:rPr>
              <a:t>PowerBI</a:t>
            </a:r>
            <a:r>
              <a:rPr lang="en-US" dirty="0" smtClean="0">
                <a:gradFill>
                  <a:gsLst>
                    <a:gs pos="2917">
                      <a:srgbClr val="000000"/>
                    </a:gs>
                    <a:gs pos="30000">
                      <a:srgbClr val="000000"/>
                    </a:gs>
                  </a:gsLst>
                  <a:lin ang="5400000" scaled="0"/>
                </a:gradFill>
                <a:latin typeface="Segoe UI Light"/>
              </a:rPr>
              <a:t> &amp; ADF</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gradFill>
                  <a:gsLst>
                    <a:gs pos="2917">
                      <a:srgbClr val="000000"/>
                    </a:gs>
                    <a:gs pos="30000">
                      <a:srgbClr val="000000"/>
                    </a:gs>
                  </a:gsLst>
                  <a:lin ang="5400000" scaled="0"/>
                </a:gradFill>
                <a:latin typeface="Segoe UI Light"/>
              </a:rPr>
              <a:t>Simple billing compute &amp; storage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Pay for what you need, when you need it with dynamic pause</a:t>
            </a:r>
          </a:p>
          <a:p>
            <a:pPr>
              <a:lnSpc>
                <a:spcPct val="90000"/>
              </a:lnSpc>
              <a:spcAft>
                <a:spcPts val="1200"/>
              </a:spcAft>
            </a:pPr>
            <a:r>
              <a:rPr lang="en-US" dirty="0" smtClean="0">
                <a:gradFill>
                  <a:gsLst>
                    <a:gs pos="2917">
                      <a:srgbClr val="000000"/>
                    </a:gs>
                    <a:gs pos="30000">
                      <a:srgbClr val="000000"/>
                    </a:gs>
                  </a:gsLst>
                  <a:lin ang="5400000" scaled="0"/>
                </a:gradFill>
                <a:latin typeface="Segoe UI Light"/>
              </a:rPr>
              <a:t>Bring DW to the Cloud without rewriting</a:t>
            </a:r>
            <a:endParaRPr lang="en-US" dirty="0">
              <a:gradFill>
                <a:gsLst>
                  <a:gs pos="2917">
                    <a:srgbClr val="000000"/>
                  </a:gs>
                  <a:gs pos="30000">
                    <a:srgbClr val="000000"/>
                  </a:gs>
                </a:gsLst>
                <a:lin ang="5400000" scaled="0"/>
              </a:gra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2019014"/>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Store and manage infinite</a:t>
            </a:r>
            <a:r>
              <a:rPr lang="en-US" dirty="0">
                <a:solidFill>
                  <a:srgbClr val="343434"/>
                </a:solidFill>
                <a:ea typeface="Segoe UI" pitchFamily="34" charset="0"/>
              </a:rPr>
              <a:t> </a:t>
            </a:r>
            <a:r>
              <a:rPr lang="en-US" dirty="0" smtClean="0">
                <a:solidFill>
                  <a:srgbClr val="343434"/>
                </a:solidFill>
                <a:ea typeface="Segoe UI" pitchFamily="34" charset="0"/>
              </a:rPr>
              <a:t>data</a:t>
            </a:r>
            <a:endParaRPr lang="en-US" dirty="0">
              <a:solidFill>
                <a:srgbClr val="343434"/>
              </a:solidFill>
              <a:ea typeface="Segoe UI" pitchFamily="34" charset="0"/>
            </a:endParaRP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Keep data in its original form</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High through put</a:t>
            </a:r>
            <a:r>
              <a:rPr lang="en-US" dirty="0">
                <a:solidFill>
                  <a:srgbClr val="343434"/>
                </a:solidFill>
                <a:ea typeface="Segoe UI" pitchFamily="34" charset="0"/>
              </a:rPr>
              <a:t>, low </a:t>
            </a:r>
            <a:r>
              <a:rPr lang="en-US" dirty="0" smtClean="0">
                <a:solidFill>
                  <a:srgbClr val="343434"/>
                </a:solidFill>
                <a:ea typeface="Segoe UI" pitchFamily="34" charset="0"/>
              </a:rPr>
              <a:t>latency analytic jobs</a:t>
            </a:r>
          </a:p>
          <a:p>
            <a:pPr marL="457200" indent="-457200" defTabSz="951028" fontAlgn="base">
              <a:lnSpc>
                <a:spcPct val="100000"/>
              </a:lnSpc>
              <a:spcBef>
                <a:spcPct val="0"/>
              </a:spcBef>
              <a:spcAft>
                <a:spcPct val="0"/>
              </a:spcAft>
              <a:buFont typeface="Arial" pitchFamily="34" charset="0"/>
              <a:buChar char="•"/>
            </a:pPr>
            <a:r>
              <a:rPr lang="en-US" dirty="0" smtClean="0">
                <a:solidFill>
                  <a:srgbClr val="343434"/>
                </a:solidFill>
                <a:ea typeface="Segoe UI" pitchFamily="34" charset="0"/>
              </a:rPr>
              <a:t>Enterprise-grade security + access control</a:t>
            </a:r>
            <a:endParaRPr lang="en-US" dirty="0">
              <a:solidFill>
                <a:srgbClr val="343434"/>
              </a:solidFill>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6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807</TotalTime>
  <Words>6729</Words>
  <Application>Microsoft Office PowerPoint</Application>
  <PresentationFormat>Widescreen</PresentationFormat>
  <Paragraphs>894</Paragraphs>
  <Slides>91</Slides>
  <Notes>71</Notes>
  <HiddenSlides>1</HiddenSlides>
  <MMClips>0</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91</vt:i4>
      </vt:variant>
    </vt:vector>
  </HeadingPairs>
  <TitlesOfParts>
    <vt:vector size="108" baseType="lpstr">
      <vt:lpstr>ＭＳ Ｐゴシック</vt:lpstr>
      <vt:lpstr>Arial</vt:lpstr>
      <vt:lpstr>Avenir LT Pro 45 Book</vt:lpstr>
      <vt:lpstr>Calibri</vt:lpstr>
      <vt:lpstr>Calibri Light</vt:lpstr>
      <vt:lpstr>Consolas</vt:lpstr>
      <vt:lpstr>Segoe UI</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Visio</vt:lpstr>
      <vt:lpstr>Azure Data Overview</vt:lpstr>
      <vt:lpstr>Agenda</vt:lpstr>
      <vt:lpstr>SQL Database</vt:lpstr>
      <vt:lpstr>PowerPoint Presentation</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Nazik Huq</cp:lastModifiedBy>
  <cp:revision>26</cp:revision>
  <cp:lastPrinted>2014-03-26T17:46:13Z</cp:lastPrinted>
  <dcterms:created xsi:type="dcterms:W3CDTF">2015-04-25T14:54:57Z</dcterms:created>
  <dcterms:modified xsi:type="dcterms:W3CDTF">2015-06-22T10:43:45Z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